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Muli Bold" panose="020B0604020202020204" charset="0"/>
      <p:regular r:id="rId22"/>
    </p:embeddedFont>
    <p:embeddedFont>
      <p:font typeface="Open Sauce" panose="020B0604020202020204" charset="0"/>
      <p:regular r:id="rId23"/>
    </p:embeddedFont>
    <p:embeddedFont>
      <p:font typeface="Open Sauce Bold" panose="020B0604020202020204" charset="0"/>
      <p:regular r:id="rId24"/>
    </p:embeddedFont>
    <p:embeddedFont>
      <p:font typeface="Open Sauce Italic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8.svg"/><Relationship Id="rId7" Type="http://schemas.openxmlformats.org/officeDocument/2006/relationships/image" Target="../media/image28.sv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sv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10" Type="http://schemas.openxmlformats.org/officeDocument/2006/relationships/image" Target="../media/image8.sv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91469" y="695054"/>
            <a:ext cx="5215273" cy="5215273"/>
          </a:xfrm>
          <a:custGeom>
            <a:avLst/>
            <a:gdLst/>
            <a:ahLst/>
            <a:cxnLst/>
            <a:rect l="l" t="t" r="r" b="b"/>
            <a:pathLst>
              <a:path w="5215273" h="5215273">
                <a:moveTo>
                  <a:pt x="0" y="0"/>
                </a:moveTo>
                <a:lnTo>
                  <a:pt x="5215273" y="0"/>
                </a:lnTo>
                <a:lnTo>
                  <a:pt x="5215273" y="5215273"/>
                </a:lnTo>
                <a:lnTo>
                  <a:pt x="0" y="5215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0846849" y="-754555"/>
            <a:ext cx="11434572" cy="11434527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09240" y="1005824"/>
            <a:ext cx="4593733" cy="459373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2498" tIns="52498" rIns="52498" bIns="52498" rtlCol="0" anchor="ctr"/>
            <a:lstStyle/>
            <a:p>
              <a:pPr algn="ctr">
                <a:lnSpc>
                  <a:spcPts val="199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-5060166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1807037" y="3302690"/>
            <a:ext cx="47832" cy="5200306"/>
            <a:chOff x="0" y="0"/>
            <a:chExt cx="12598" cy="13696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8" cy="1369628"/>
            </a:xfrm>
            <a:custGeom>
              <a:avLst/>
              <a:gdLst/>
              <a:ahLst/>
              <a:cxnLst/>
              <a:rect l="l" t="t" r="r" b="b"/>
              <a:pathLst>
                <a:path w="12598" h="1369628">
                  <a:moveTo>
                    <a:pt x="0" y="0"/>
                  </a:moveTo>
                  <a:lnTo>
                    <a:pt x="12598" y="0"/>
                  </a:lnTo>
                  <a:lnTo>
                    <a:pt x="12598" y="1369628"/>
                  </a:lnTo>
                  <a:lnTo>
                    <a:pt x="0" y="1369628"/>
                  </a:lnTo>
                  <a:close/>
                </a:path>
              </a:pathLst>
            </a:custGeom>
            <a:solidFill>
              <a:srgbClr val="276BB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2598" cy="1388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1177" y="113757"/>
            <a:ext cx="1784135" cy="1784135"/>
          </a:xfrm>
          <a:custGeom>
            <a:avLst/>
            <a:gdLst/>
            <a:ahLst/>
            <a:cxnLst/>
            <a:rect l="l" t="t" r="r" b="b"/>
            <a:pathLst>
              <a:path w="1784135" h="1784135">
                <a:moveTo>
                  <a:pt x="0" y="0"/>
                </a:moveTo>
                <a:lnTo>
                  <a:pt x="1784135" y="0"/>
                </a:lnTo>
                <a:lnTo>
                  <a:pt x="1784135" y="1784134"/>
                </a:lnTo>
                <a:lnTo>
                  <a:pt x="0" y="1784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9273385" y="2813100"/>
            <a:ext cx="3851441" cy="979180"/>
          </a:xfrm>
          <a:custGeom>
            <a:avLst/>
            <a:gdLst/>
            <a:ahLst/>
            <a:cxnLst/>
            <a:rect l="l" t="t" r="r" b="b"/>
            <a:pathLst>
              <a:path w="3851441" h="979180">
                <a:moveTo>
                  <a:pt x="0" y="0"/>
                </a:moveTo>
                <a:lnTo>
                  <a:pt x="3851441" y="0"/>
                </a:lnTo>
                <a:lnTo>
                  <a:pt x="3851441" y="979180"/>
                </a:lnTo>
                <a:lnTo>
                  <a:pt x="0" y="979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2003251" y="3239318"/>
            <a:ext cx="8004664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 spc="-96">
                <a:solidFill>
                  <a:srgbClr val="22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SCIENCE PER LA RESILIENZA IDRICA: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3251" y="7003507"/>
            <a:ext cx="5281389" cy="149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8"/>
              </a:lnSpc>
            </a:pPr>
            <a:r>
              <a:rPr lang="en-US" sz="2200" spc="17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Jacopo Cesari ​</a:t>
            </a:r>
          </a:p>
          <a:p>
            <a:pPr algn="l">
              <a:lnSpc>
                <a:spcPts val="3058"/>
              </a:lnSpc>
            </a:pPr>
            <a:r>
              <a:rPr lang="en-US" sz="2200" spc="17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Matilde Laconi</a:t>
            </a:r>
          </a:p>
          <a:p>
            <a:pPr algn="l">
              <a:lnSpc>
                <a:spcPts val="3058"/>
              </a:lnSpc>
            </a:pPr>
            <a:r>
              <a:rPr lang="en-US" sz="2200" spc="17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Ruslan Abdurakhman​</a:t>
            </a:r>
          </a:p>
          <a:p>
            <a:pPr algn="l">
              <a:lnSpc>
                <a:spcPts val="3058"/>
              </a:lnSpc>
            </a:pPr>
            <a:r>
              <a:rPr lang="en-US" sz="2200" spc="17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Tommaso Botticelli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3251" y="4869998"/>
            <a:ext cx="7379561" cy="182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  <a:spcBef>
                <a:spcPct val="0"/>
              </a:spcBef>
            </a:pPr>
            <a:r>
              <a:rPr lang="en-US" sz="65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 DIGA DI RIDRACOLI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4985" y="5727029"/>
            <a:ext cx="10446413" cy="3229646"/>
            <a:chOff x="0" y="0"/>
            <a:chExt cx="13928551" cy="430619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333" b="3333"/>
            <a:stretch>
              <a:fillRect/>
            </a:stretch>
          </p:blipFill>
          <p:spPr>
            <a:xfrm>
              <a:off x="0" y="0"/>
              <a:ext cx="13928551" cy="430619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774985" y="2331419"/>
            <a:ext cx="10446413" cy="3229646"/>
            <a:chOff x="0" y="0"/>
            <a:chExt cx="13928551" cy="430619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618" b="2618"/>
            <a:stretch>
              <a:fillRect/>
            </a:stretch>
          </p:blipFill>
          <p:spPr>
            <a:xfrm>
              <a:off x="0" y="0"/>
              <a:ext cx="13928551" cy="4306194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28700" y="1075654"/>
            <a:ext cx="4476618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spc="22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PREVISIONE APPORTO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04322"/>
            <a:ext cx="3890099" cy="314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Serie </a:t>
            </a:r>
            <a:r>
              <a:rPr lang="en-US" sz="2199" b="1" dirty="0" err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storica</a:t>
            </a:r>
            <a:r>
              <a:rPr lang="en-US" sz="2199" b="1" dirty="0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199" b="1" dirty="0" err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mensile</a:t>
            </a:r>
            <a:r>
              <a:rPr lang="en-US" sz="2199" b="1" dirty="0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199" b="1" dirty="0" err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degli</a:t>
            </a:r>
            <a:r>
              <a:rPr lang="en-US" sz="2199" b="1" dirty="0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199" b="1" dirty="0" err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apporti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:</a:t>
            </a: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dati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mostrano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una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forte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stagionalità</a:t>
            </a:r>
            <a:endParaRPr lang="en-US" sz="2199" dirty="0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079"/>
              </a:lnSpc>
            </a:pPr>
            <a:r>
              <a:rPr lang="en-US" sz="2199" b="1" dirty="0" err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Modello</a:t>
            </a:r>
            <a:r>
              <a:rPr lang="en-US" sz="2199" b="1" dirty="0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di </a:t>
            </a:r>
            <a:r>
              <a:rPr lang="en-US" sz="2199" b="1" dirty="0" err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previsione</a:t>
            </a:r>
            <a:r>
              <a:rPr lang="en-US" sz="2199" b="1" dirty="0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</a:t>
            </a: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Media mobile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stagionale</a:t>
            </a:r>
            <a:endParaRPr lang="en-US" sz="2199" dirty="0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69606" y="9048921"/>
            <a:ext cx="10257169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Previsione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a 2 anni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degli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apporti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medi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mensili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con un intervallo di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confidenza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al 95%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4104322"/>
            <a:ext cx="3651194" cy="202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Obiettivo</a:t>
            </a:r>
            <a:r>
              <a:rPr lang="en-US" sz="2199" b="1" dirty="0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</a:t>
            </a:r>
          </a:p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Minimizzare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la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frequenza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di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sfiori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e di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giorni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sotto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livelli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minimi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mensili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a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orizzonte</a:t>
            </a:r>
            <a:r>
              <a:rPr lang="en-US" sz="2199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di 13 </a:t>
            </a:r>
            <a:r>
              <a:rPr lang="en-US" sz="2199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mesi</a:t>
            </a:r>
            <a:endParaRPr lang="en-US" sz="2199" dirty="0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75654"/>
            <a:ext cx="4296460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spc="22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TARGET MENSILI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74985" y="2048183"/>
            <a:ext cx="10446413" cy="3231000"/>
            <a:chOff x="0" y="0"/>
            <a:chExt cx="13928551" cy="4308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b="49708"/>
            <a:stretch>
              <a:fillRect/>
            </a:stretch>
          </p:blipFill>
          <p:spPr>
            <a:xfrm>
              <a:off x="0" y="0"/>
              <a:ext cx="13928551" cy="4308000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88606" y="5297719"/>
            <a:ext cx="601917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Target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Volumi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ottimizzati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e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Volumi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minimi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mensili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24180" y="8956675"/>
            <a:ext cx="3548021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Δ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Volumi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dell’invaso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mensili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774985" y="5725675"/>
            <a:ext cx="10446413" cy="3231000"/>
            <a:chOff x="0" y="0"/>
            <a:chExt cx="13928551" cy="43080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/>
            <a:srcRect t="49708"/>
            <a:stretch>
              <a:fillRect/>
            </a:stretch>
          </p:blipFill>
          <p:spPr>
            <a:xfrm>
              <a:off x="0" y="0"/>
              <a:ext cx="13928551" cy="430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AutoShape 4"/>
          <p:cNvSpPr/>
          <p:nvPr/>
        </p:nvSpPr>
        <p:spPr>
          <a:xfrm flipV="1">
            <a:off x="2549237" y="5133975"/>
            <a:ext cx="12703750" cy="9525"/>
          </a:xfrm>
          <a:prstGeom prst="line">
            <a:avLst/>
          </a:prstGeom>
          <a:ln w="19050" cap="rnd">
            <a:solidFill>
              <a:srgbClr val="3275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5252988" y="49720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49237" y="49720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77055" y="4981575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56735" y="5972175"/>
            <a:ext cx="33649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TARGET MENSILI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94613" y="7184009"/>
            <a:ext cx="368916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Regolarmente ricalcolati coi nuovi dati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07218" y="5972175"/>
            <a:ext cx="3463523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PREVISIONI DI APPORTO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55529" y="7184009"/>
            <a:ext cx="336492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Previsioni medie mensili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94375" y="5972175"/>
            <a:ext cx="336492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PREVISIONI METEO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32450" y="7184009"/>
            <a:ext cx="336492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Per i successivi 7-14 giorni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675871" y="4981575"/>
            <a:ext cx="323850" cy="323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27299" y="7184009"/>
            <a:ext cx="336492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Aggiornamento giornaliero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5972175"/>
            <a:ext cx="356212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LIVELLO ATTUALE DELL’INVASO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028700"/>
            <a:ext cx="1623060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 spc="27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ALGORITMO 2</a:t>
            </a:r>
          </a:p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spc="27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PRELIEVO GIORNALIERO OTTIMALE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1075654"/>
            <a:ext cx="4296460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spc="22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PRELIEVO STIMATO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513897"/>
            <a:ext cx="3651194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Obiettivo: </a:t>
            </a:r>
          </a:p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Garantire l’andamento dei target mensili, adattandosi alla variabilità degli apporti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62265" y="8681760"/>
            <a:ext cx="6101655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Confronto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volume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reale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vs volume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simulato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(201)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774985" y="2037228"/>
            <a:ext cx="10446413" cy="3231000"/>
            <a:chOff x="0" y="0"/>
            <a:chExt cx="13928551" cy="4308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t="127" b="49580"/>
            <a:stretch>
              <a:fillRect/>
            </a:stretch>
          </p:blipFill>
          <p:spPr>
            <a:xfrm>
              <a:off x="0" y="0"/>
              <a:ext cx="13928551" cy="430800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5774985" y="5736213"/>
            <a:ext cx="10446413" cy="3231000"/>
            <a:chOff x="0" y="0"/>
            <a:chExt cx="13928551" cy="43080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512" t="50223" r="512"/>
            <a:stretch>
              <a:fillRect/>
            </a:stretch>
          </p:blipFill>
          <p:spPr>
            <a:xfrm>
              <a:off x="0" y="0"/>
              <a:ext cx="13928551" cy="4308000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8855702" y="5274875"/>
            <a:ext cx="4284975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Volume Reale vs Volume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Simulato</a:t>
            </a:r>
            <a:endParaRPr lang="en-US" sz="2000" i="1" dirty="0">
              <a:solidFill>
                <a:srgbClr val="000000"/>
              </a:solidFill>
              <a:latin typeface="Open Sauce Italics"/>
              <a:ea typeface="Open Sauce Italics"/>
              <a:cs typeface="Open Sauce Italics"/>
              <a:sym typeface="Open Sauce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651808" y="8973860"/>
            <a:ext cx="469276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Prelievo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Teorico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vs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Prelievo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Applicato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91125" y="2714625"/>
            <a:ext cx="12052766" cy="6044928"/>
            <a:chOff x="0" y="0"/>
            <a:chExt cx="16070354" cy="80599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24" r="23120" b="724"/>
            <a:stretch>
              <a:fillRect/>
            </a:stretch>
          </p:blipFill>
          <p:spPr>
            <a:xfrm>
              <a:off x="0" y="0"/>
              <a:ext cx="16070354" cy="805990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538263" y="1536677"/>
            <a:ext cx="3551680" cy="978591"/>
          </a:xfrm>
          <a:custGeom>
            <a:avLst/>
            <a:gdLst/>
            <a:ahLst/>
            <a:cxnLst/>
            <a:rect l="l" t="t" r="r" b="b"/>
            <a:pathLst>
              <a:path w="3551680" h="978591">
                <a:moveTo>
                  <a:pt x="0" y="0"/>
                </a:moveTo>
                <a:lnTo>
                  <a:pt x="3551681" y="0"/>
                </a:lnTo>
                <a:lnTo>
                  <a:pt x="3551681" y="978591"/>
                </a:lnTo>
                <a:lnTo>
                  <a:pt x="0" y="978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005" t="-30882" r="-1397" b="-49732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28700" y="1028700"/>
            <a:ext cx="6640483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spc="22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CONFRONTO VOLUMI SIMULATI VS REALI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29600" y="8984310"/>
            <a:ext cx="597875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Volume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reale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vs Volume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simulato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(2015 - 2025)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91125" y="2714625"/>
            <a:ext cx="12052935" cy="6044565"/>
            <a:chOff x="0" y="0"/>
            <a:chExt cx="16070580" cy="805942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28" r="23120" b="728"/>
            <a:stretch>
              <a:fillRect/>
            </a:stretch>
          </p:blipFill>
          <p:spPr>
            <a:xfrm>
              <a:off x="0" y="0"/>
              <a:ext cx="16070580" cy="805942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650810" y="1374953"/>
            <a:ext cx="3439133" cy="1169988"/>
          </a:xfrm>
          <a:custGeom>
            <a:avLst/>
            <a:gdLst/>
            <a:ahLst/>
            <a:cxnLst/>
            <a:rect l="l" t="t" r="r" b="b"/>
            <a:pathLst>
              <a:path w="3439133" h="1169988">
                <a:moveTo>
                  <a:pt x="0" y="0"/>
                </a:moveTo>
                <a:lnTo>
                  <a:pt x="3439134" y="0"/>
                </a:lnTo>
                <a:lnTo>
                  <a:pt x="3439134" y="1169988"/>
                </a:lnTo>
                <a:lnTo>
                  <a:pt x="0" y="1169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424" t="-26851" r="-1636" b="-38499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28700" y="1028700"/>
            <a:ext cx="6640483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spc="22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CONFRONTO VOLUMI SIMULATI VS REALI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B8470-DA71-452D-32C6-B8B8FE0B44A2}"/>
              </a:ext>
            </a:extLst>
          </p:cNvPr>
          <p:cNvSpPr txBox="1"/>
          <p:nvPr/>
        </p:nvSpPr>
        <p:spPr>
          <a:xfrm>
            <a:off x="8229600" y="8984310"/>
            <a:ext cx="597875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Volume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reale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vs Volume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simulato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(2015 - 2025)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91125" y="2714625"/>
            <a:ext cx="12052935" cy="6044565"/>
            <a:chOff x="0" y="0"/>
            <a:chExt cx="16070580" cy="805942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84" r="23075" b="815"/>
            <a:stretch>
              <a:fillRect/>
            </a:stretch>
          </p:blipFill>
          <p:spPr>
            <a:xfrm>
              <a:off x="0" y="0"/>
              <a:ext cx="16070580" cy="805942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4359910"/>
            <a:ext cx="5532090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Durata:</a:t>
            </a: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10 anni</a:t>
            </a:r>
          </a:p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Inizio:</a:t>
            </a: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01/01/ 2015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Metriche: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Giorni &gt; MAX: </a:t>
            </a:r>
            <a:r>
              <a:rPr lang="en-US" sz="2199" b="1">
                <a:solidFill>
                  <a:srgbClr val="FF914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153</a:t>
            </a: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vs </a:t>
            </a:r>
            <a:r>
              <a:rPr lang="en-US" sz="2199" b="1">
                <a:solidFill>
                  <a:srgbClr val="3931F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235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Giorni &lt; MIN: </a:t>
            </a:r>
            <a:r>
              <a:rPr lang="en-US" sz="2199" b="1">
                <a:solidFill>
                  <a:srgbClr val="FF914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81</a:t>
            </a: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vs </a:t>
            </a:r>
            <a:r>
              <a:rPr lang="en-US" sz="2199" b="1">
                <a:solidFill>
                  <a:srgbClr val="3931F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132</a:t>
            </a:r>
          </a:p>
          <a:p>
            <a:pPr algn="l">
              <a:lnSpc>
                <a:spcPts val="3079"/>
              </a:lnSpc>
            </a:pPr>
            <a:endParaRPr lang="en-US" sz="2199" b="1">
              <a:solidFill>
                <a:srgbClr val="3931F4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649721" y="1219729"/>
            <a:ext cx="3414635" cy="1325211"/>
          </a:xfrm>
          <a:custGeom>
            <a:avLst/>
            <a:gdLst/>
            <a:ahLst/>
            <a:cxnLst/>
            <a:rect l="l" t="t" r="r" b="b"/>
            <a:pathLst>
              <a:path w="3414635" h="1325211">
                <a:moveTo>
                  <a:pt x="0" y="0"/>
                </a:moveTo>
                <a:lnTo>
                  <a:pt x="3414634" y="0"/>
                </a:lnTo>
                <a:lnTo>
                  <a:pt x="3414634" y="1325212"/>
                </a:lnTo>
                <a:lnTo>
                  <a:pt x="0" y="1325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5809" t="-23333" r="-2751" b="-32887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028700" y="1028700"/>
            <a:ext cx="6640483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spc="22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CONFRONTO VOLUMI SIMULATI VS REALI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14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26102C7-8E60-DE73-43E4-044E56071E3F}"/>
              </a:ext>
            </a:extLst>
          </p:cNvPr>
          <p:cNvSpPr txBox="1"/>
          <p:nvPr/>
        </p:nvSpPr>
        <p:spPr>
          <a:xfrm>
            <a:off x="8229600" y="8984310"/>
            <a:ext cx="597875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Volume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reale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vs Volume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simulato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(2015 - 2025)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3542665"/>
            <a:ext cx="10796191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Media prelievo (reale): </a:t>
            </a:r>
            <a:r>
              <a:rPr lang="en-US" sz="3000" b="1">
                <a:solidFill>
                  <a:srgbClr val="3931F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1,862 mc/s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Media prelievo (simulato): </a:t>
            </a:r>
            <a:r>
              <a:rPr lang="en-US" sz="3000" b="1">
                <a:solidFill>
                  <a:srgbClr val="FF914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1,868 mc/s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FF914D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Totale acqua prelevata (reale): </a:t>
            </a:r>
            <a:r>
              <a:rPr lang="en-US" sz="3000" b="1">
                <a:solidFill>
                  <a:srgbClr val="3931F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587,42 milioni di mc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Totale acqua prelevata (simulata): </a:t>
            </a:r>
            <a:r>
              <a:rPr lang="en-US" sz="3000" b="1">
                <a:solidFill>
                  <a:srgbClr val="FF914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589,40 milioni di mc</a:t>
            </a:r>
            <a:r>
              <a:rPr lang="en-US" sz="3000">
                <a:solidFill>
                  <a:srgbClr val="FF914D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914D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Differenza media di prelievo giornaliero: </a:t>
            </a: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542,41 mc/giorno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Differenza percentuale rispetto al prelievo reale: </a:t>
            </a: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+0.34%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75654"/>
            <a:ext cx="8911368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spc="22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IMPATTO DEL MODELLO SUI 10 ANNI PASSATI</a:t>
            </a:r>
          </a:p>
        </p:txBody>
      </p:sp>
      <p:sp>
        <p:nvSpPr>
          <p:cNvPr id="5" name="Freeform 5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53861" y="4631852"/>
            <a:ext cx="842375" cy="941680"/>
          </a:xfrm>
          <a:custGeom>
            <a:avLst/>
            <a:gdLst/>
            <a:ahLst/>
            <a:cxnLst/>
            <a:rect l="l" t="t" r="r" b="b"/>
            <a:pathLst>
              <a:path w="842375" h="941680">
                <a:moveTo>
                  <a:pt x="0" y="0"/>
                </a:moveTo>
                <a:lnTo>
                  <a:pt x="842375" y="0"/>
                </a:lnTo>
                <a:lnTo>
                  <a:pt x="842375" y="941680"/>
                </a:lnTo>
                <a:lnTo>
                  <a:pt x="0" y="941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13203671" y="3285180"/>
            <a:ext cx="1032347" cy="103234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36302" y="0"/>
                  </a:moveTo>
                  <a:lnTo>
                    <a:pt x="276498" y="0"/>
                  </a:lnTo>
                  <a:cubicBezTo>
                    <a:pt x="270531" y="0"/>
                    <a:pt x="264809" y="2370"/>
                    <a:pt x="260590" y="6590"/>
                  </a:cubicBezTo>
                  <a:cubicBezTo>
                    <a:pt x="256370" y="10809"/>
                    <a:pt x="254000" y="16531"/>
                    <a:pt x="254000" y="22498"/>
                  </a:cubicBezTo>
                  <a:lnTo>
                    <a:pt x="254000" y="231502"/>
                  </a:lnTo>
                  <a:cubicBezTo>
                    <a:pt x="254000" y="237469"/>
                    <a:pt x="251630" y="243191"/>
                    <a:pt x="247410" y="247410"/>
                  </a:cubicBezTo>
                  <a:cubicBezTo>
                    <a:pt x="243191" y="251630"/>
                    <a:pt x="237469" y="254000"/>
                    <a:pt x="231502" y="254000"/>
                  </a:cubicBezTo>
                  <a:lnTo>
                    <a:pt x="22498" y="254000"/>
                  </a:lnTo>
                  <a:cubicBezTo>
                    <a:pt x="16531" y="254000"/>
                    <a:pt x="10809" y="256370"/>
                    <a:pt x="6590" y="260590"/>
                  </a:cubicBezTo>
                  <a:cubicBezTo>
                    <a:pt x="2370" y="264809"/>
                    <a:pt x="0" y="270531"/>
                    <a:pt x="0" y="276498"/>
                  </a:cubicBezTo>
                  <a:lnTo>
                    <a:pt x="0" y="536302"/>
                  </a:lnTo>
                  <a:cubicBezTo>
                    <a:pt x="0" y="542269"/>
                    <a:pt x="2370" y="547991"/>
                    <a:pt x="6590" y="552210"/>
                  </a:cubicBezTo>
                  <a:cubicBezTo>
                    <a:pt x="10809" y="556430"/>
                    <a:pt x="16531" y="558800"/>
                    <a:pt x="22498" y="558800"/>
                  </a:cubicBezTo>
                  <a:lnTo>
                    <a:pt x="231502" y="558800"/>
                  </a:lnTo>
                  <a:cubicBezTo>
                    <a:pt x="237469" y="558800"/>
                    <a:pt x="243191" y="561170"/>
                    <a:pt x="247410" y="565390"/>
                  </a:cubicBezTo>
                  <a:cubicBezTo>
                    <a:pt x="251630" y="569609"/>
                    <a:pt x="254000" y="575331"/>
                    <a:pt x="254000" y="581298"/>
                  </a:cubicBezTo>
                  <a:lnTo>
                    <a:pt x="254000" y="790302"/>
                  </a:lnTo>
                  <a:cubicBezTo>
                    <a:pt x="254000" y="796269"/>
                    <a:pt x="256370" y="801991"/>
                    <a:pt x="260590" y="806210"/>
                  </a:cubicBezTo>
                  <a:cubicBezTo>
                    <a:pt x="264809" y="810430"/>
                    <a:pt x="270531" y="812800"/>
                    <a:pt x="276498" y="812800"/>
                  </a:cubicBezTo>
                  <a:lnTo>
                    <a:pt x="536302" y="812800"/>
                  </a:lnTo>
                  <a:cubicBezTo>
                    <a:pt x="542269" y="812800"/>
                    <a:pt x="547991" y="810430"/>
                    <a:pt x="552210" y="806210"/>
                  </a:cubicBezTo>
                  <a:cubicBezTo>
                    <a:pt x="556430" y="801991"/>
                    <a:pt x="558800" y="796269"/>
                    <a:pt x="558800" y="790302"/>
                  </a:cubicBezTo>
                  <a:lnTo>
                    <a:pt x="558800" y="581298"/>
                  </a:lnTo>
                  <a:cubicBezTo>
                    <a:pt x="558800" y="575331"/>
                    <a:pt x="561170" y="569609"/>
                    <a:pt x="565390" y="565390"/>
                  </a:cubicBezTo>
                  <a:cubicBezTo>
                    <a:pt x="569609" y="561170"/>
                    <a:pt x="575331" y="558800"/>
                    <a:pt x="581298" y="558800"/>
                  </a:cubicBezTo>
                  <a:lnTo>
                    <a:pt x="790302" y="558800"/>
                  </a:lnTo>
                  <a:cubicBezTo>
                    <a:pt x="796269" y="558800"/>
                    <a:pt x="801991" y="556430"/>
                    <a:pt x="806210" y="552210"/>
                  </a:cubicBezTo>
                  <a:cubicBezTo>
                    <a:pt x="810430" y="547991"/>
                    <a:pt x="812800" y="542269"/>
                    <a:pt x="812800" y="536302"/>
                  </a:cubicBezTo>
                  <a:lnTo>
                    <a:pt x="812800" y="276498"/>
                  </a:lnTo>
                  <a:cubicBezTo>
                    <a:pt x="812800" y="270531"/>
                    <a:pt x="810430" y="264809"/>
                    <a:pt x="806210" y="260590"/>
                  </a:cubicBezTo>
                  <a:cubicBezTo>
                    <a:pt x="801991" y="256370"/>
                    <a:pt x="796269" y="254000"/>
                    <a:pt x="790302" y="254000"/>
                  </a:cubicBezTo>
                  <a:lnTo>
                    <a:pt x="581298" y="254000"/>
                  </a:lnTo>
                  <a:cubicBezTo>
                    <a:pt x="575331" y="254000"/>
                    <a:pt x="569609" y="251630"/>
                    <a:pt x="565390" y="247410"/>
                  </a:cubicBezTo>
                  <a:cubicBezTo>
                    <a:pt x="561170" y="243191"/>
                    <a:pt x="558800" y="237469"/>
                    <a:pt x="558800" y="231502"/>
                  </a:cubicBezTo>
                  <a:lnTo>
                    <a:pt x="558800" y="22498"/>
                  </a:lnTo>
                  <a:cubicBezTo>
                    <a:pt x="558800" y="16531"/>
                    <a:pt x="556430" y="10809"/>
                    <a:pt x="552210" y="6590"/>
                  </a:cubicBezTo>
                  <a:cubicBezTo>
                    <a:pt x="547991" y="2370"/>
                    <a:pt x="542269" y="0"/>
                    <a:pt x="536302" y="0"/>
                  </a:cubicBezTo>
                  <a:close/>
                </a:path>
              </a:pathLst>
            </a:custGeom>
            <a:solidFill>
              <a:srgbClr val="077553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742397" y="6138219"/>
            <a:ext cx="1382896" cy="910197"/>
          </a:xfrm>
          <a:custGeom>
            <a:avLst/>
            <a:gdLst/>
            <a:ahLst/>
            <a:cxnLst/>
            <a:rect l="l" t="t" r="r" b="b"/>
            <a:pathLst>
              <a:path w="1382896" h="910197">
                <a:moveTo>
                  <a:pt x="0" y="0"/>
                </a:moveTo>
                <a:lnTo>
                  <a:pt x="1382896" y="0"/>
                </a:lnTo>
                <a:lnTo>
                  <a:pt x="1382896" y="910198"/>
                </a:lnTo>
                <a:lnTo>
                  <a:pt x="0" y="910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1027437" y="4631852"/>
            <a:ext cx="605541" cy="951324"/>
          </a:xfrm>
          <a:custGeom>
            <a:avLst/>
            <a:gdLst/>
            <a:ahLst/>
            <a:cxnLst/>
            <a:rect l="l" t="t" r="r" b="b"/>
            <a:pathLst>
              <a:path w="605541" h="951324">
                <a:moveTo>
                  <a:pt x="0" y="0"/>
                </a:moveTo>
                <a:lnTo>
                  <a:pt x="605541" y="0"/>
                </a:lnTo>
                <a:lnTo>
                  <a:pt x="605541" y="951324"/>
                </a:lnTo>
                <a:lnTo>
                  <a:pt x="0" y="951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2" name="Group 12"/>
          <p:cNvGrpSpPr/>
          <p:nvPr/>
        </p:nvGrpSpPr>
        <p:grpSpPr>
          <a:xfrm>
            <a:off x="10021070" y="4317527"/>
            <a:ext cx="69219" cy="3829347"/>
            <a:chOff x="0" y="0"/>
            <a:chExt cx="18230" cy="1008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30" cy="1008552"/>
            </a:xfrm>
            <a:custGeom>
              <a:avLst/>
              <a:gdLst/>
              <a:ahLst/>
              <a:cxnLst/>
              <a:rect l="l" t="t" r="r" b="b"/>
              <a:pathLst>
                <a:path w="18230" h="1008552">
                  <a:moveTo>
                    <a:pt x="0" y="0"/>
                  </a:moveTo>
                  <a:lnTo>
                    <a:pt x="18230" y="0"/>
                  </a:lnTo>
                  <a:lnTo>
                    <a:pt x="18230" y="1008552"/>
                  </a:lnTo>
                  <a:lnTo>
                    <a:pt x="0" y="1008552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30" cy="1046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978162" y="7314196"/>
            <a:ext cx="793772" cy="1202685"/>
          </a:xfrm>
          <a:custGeom>
            <a:avLst/>
            <a:gdLst/>
            <a:ahLst/>
            <a:cxnLst/>
            <a:rect l="l" t="t" r="r" b="b"/>
            <a:pathLst>
              <a:path w="793772" h="1202685">
                <a:moveTo>
                  <a:pt x="0" y="0"/>
                </a:moveTo>
                <a:lnTo>
                  <a:pt x="793772" y="0"/>
                </a:lnTo>
                <a:lnTo>
                  <a:pt x="793772" y="1202685"/>
                </a:lnTo>
                <a:lnTo>
                  <a:pt x="0" y="1202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3414066" y="5949605"/>
            <a:ext cx="1921964" cy="1053237"/>
          </a:xfrm>
          <a:custGeom>
            <a:avLst/>
            <a:gdLst/>
            <a:ahLst/>
            <a:cxnLst/>
            <a:rect l="l" t="t" r="r" b="b"/>
            <a:pathLst>
              <a:path w="1921964" h="1053237">
                <a:moveTo>
                  <a:pt x="0" y="0"/>
                </a:moveTo>
                <a:lnTo>
                  <a:pt x="1921964" y="0"/>
                </a:lnTo>
                <a:lnTo>
                  <a:pt x="1921964" y="1053237"/>
                </a:lnTo>
                <a:lnTo>
                  <a:pt x="0" y="10532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5971430" y="3606729"/>
            <a:ext cx="1032347" cy="389251"/>
            <a:chOff x="0" y="0"/>
            <a:chExt cx="812800" cy="3064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306469"/>
            </a:xfrm>
            <a:custGeom>
              <a:avLst/>
              <a:gdLst/>
              <a:ahLst/>
              <a:cxnLst/>
              <a:rect l="l" t="t" r="r" b="b"/>
              <a:pathLst>
                <a:path w="812800" h="306469">
                  <a:moveTo>
                    <a:pt x="22498" y="0"/>
                  </a:moveTo>
                  <a:lnTo>
                    <a:pt x="790302" y="0"/>
                  </a:lnTo>
                  <a:cubicBezTo>
                    <a:pt x="796269" y="0"/>
                    <a:pt x="801991" y="2370"/>
                    <a:pt x="806210" y="6590"/>
                  </a:cubicBezTo>
                  <a:cubicBezTo>
                    <a:pt x="810430" y="10809"/>
                    <a:pt x="812800" y="16531"/>
                    <a:pt x="812800" y="22498"/>
                  </a:cubicBezTo>
                  <a:lnTo>
                    <a:pt x="812800" y="283971"/>
                  </a:lnTo>
                  <a:cubicBezTo>
                    <a:pt x="812800" y="289938"/>
                    <a:pt x="810430" y="295661"/>
                    <a:pt x="806210" y="299880"/>
                  </a:cubicBezTo>
                  <a:cubicBezTo>
                    <a:pt x="801991" y="304099"/>
                    <a:pt x="796269" y="306469"/>
                    <a:pt x="790302" y="306469"/>
                  </a:cubicBezTo>
                  <a:lnTo>
                    <a:pt x="22498" y="306469"/>
                  </a:lnTo>
                  <a:cubicBezTo>
                    <a:pt x="16531" y="306469"/>
                    <a:pt x="10809" y="304099"/>
                    <a:pt x="6590" y="299880"/>
                  </a:cubicBezTo>
                  <a:cubicBezTo>
                    <a:pt x="2370" y="295661"/>
                    <a:pt x="0" y="289938"/>
                    <a:pt x="0" y="283971"/>
                  </a:cubicBezTo>
                  <a:lnTo>
                    <a:pt x="0" y="22498"/>
                  </a:lnTo>
                  <a:cubicBezTo>
                    <a:pt x="0" y="16531"/>
                    <a:pt x="2370" y="10809"/>
                    <a:pt x="6590" y="6590"/>
                  </a:cubicBezTo>
                  <a:cubicBezTo>
                    <a:pt x="10809" y="2370"/>
                    <a:pt x="16531" y="0"/>
                    <a:pt x="22498" y="0"/>
                  </a:cubicBezTo>
                  <a:close/>
                </a:path>
              </a:pathLst>
            </a:custGeom>
            <a:solidFill>
              <a:srgbClr val="B6323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344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811093" y="6071544"/>
            <a:ext cx="378872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Energia idroelettrica prodotta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11092" y="4838440"/>
            <a:ext cx="3966009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Disponibilità</a:t>
            </a:r>
            <a:r>
              <a:rPr lang="en-US" sz="30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di </a:t>
            </a:r>
            <a:r>
              <a:rPr lang="en-US" sz="30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acqua</a:t>
            </a:r>
            <a:endParaRPr lang="en-US" sz="30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45527" y="8973807"/>
            <a:ext cx="1362030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Risparmio</a:t>
            </a:r>
            <a:r>
              <a:rPr lang="en-US" sz="3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stimato</a:t>
            </a:r>
            <a:r>
              <a:rPr lang="en-US" sz="3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</a:t>
            </a:r>
            <a:r>
              <a:rPr lang="en-US" sz="39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~400.000 € </a:t>
            </a:r>
            <a:r>
              <a:rPr lang="en-US" sz="3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 10 anni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30543" y="4801833"/>
            <a:ext cx="4030598" cy="535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6"/>
              </a:lnSpc>
            </a:pPr>
            <a:r>
              <a:rPr lang="en-US" sz="309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Energia consumata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00454" y="7563665"/>
            <a:ext cx="1966459" cy="55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Trasporto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42598" y="5908377"/>
            <a:ext cx="3460453" cy="111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5"/>
              </a:lnSpc>
              <a:spcBef>
                <a:spcPct val="0"/>
              </a:spcBef>
            </a:pPr>
            <a:r>
              <a:rPr lang="en-US" sz="318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Processi</a:t>
            </a:r>
            <a:r>
              <a:rPr lang="en-US" sz="318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di </a:t>
            </a:r>
            <a:r>
              <a:rPr lang="en-US" sz="318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potabilizzazione</a:t>
            </a:r>
            <a:endParaRPr lang="en-US" sz="318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700" y="1075654"/>
            <a:ext cx="9493465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spc="22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IMPATTO DEL MODELLO SUI 10 ANNI PASSATI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32512" y="3156423"/>
            <a:ext cx="18820512" cy="4251081"/>
          </a:xfrm>
          <a:custGeom>
            <a:avLst/>
            <a:gdLst/>
            <a:ahLst/>
            <a:cxnLst/>
            <a:rect l="l" t="t" r="r" b="b"/>
            <a:pathLst>
              <a:path w="18820512" h="4251081">
                <a:moveTo>
                  <a:pt x="18820512" y="0"/>
                </a:moveTo>
                <a:lnTo>
                  <a:pt x="0" y="0"/>
                </a:lnTo>
                <a:lnTo>
                  <a:pt x="0" y="4251081"/>
                </a:lnTo>
                <a:lnTo>
                  <a:pt x="18820512" y="4251081"/>
                </a:lnTo>
                <a:lnTo>
                  <a:pt x="18820512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564731" y="3354672"/>
            <a:ext cx="3854598" cy="3854582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0589" b="-1741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42689" y="3354672"/>
            <a:ext cx="3854598" cy="3854582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1637" t="-15658" r="-8675" b="-465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583062" y="3354672"/>
            <a:ext cx="3854598" cy="385458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6606" t="-50360" r="-38299" b="-2454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02317" y="3354672"/>
            <a:ext cx="3854598" cy="3854582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7217" b="-1500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051203" y="895350"/>
            <a:ext cx="965308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IL NOSTRO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27916" y="7577603"/>
            <a:ext cx="260339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spc="1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Matilde Laconi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6015" y="7576253"/>
            <a:ext cx="24920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spc="1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Jacopo Cesari ​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4539" y="8995478"/>
            <a:ext cx="2674982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 spc="1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Data Scientist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34467" y="7576253"/>
            <a:ext cx="335178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spc="1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Tommaso Botticelli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37174" y="7577603"/>
            <a:ext cx="36656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spc="1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Ruslan Abdurakhman​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12927" y="8938328"/>
            <a:ext cx="511412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1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Quantitative Analyst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22484" y="8995478"/>
            <a:ext cx="4663728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 spc="1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Data Scientist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17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72554" y="8938328"/>
            <a:ext cx="511412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1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Environmental Scientist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079" y="1020208"/>
            <a:ext cx="3238500" cy="3238500"/>
            <a:chOff x="0" y="0"/>
            <a:chExt cx="6366694" cy="63666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66694" cy="6366694"/>
            </a:xfrm>
            <a:custGeom>
              <a:avLst/>
              <a:gdLst/>
              <a:ahLst/>
              <a:cxnLst/>
              <a:rect l="l" t="t" r="r" b="b"/>
              <a:pathLst>
                <a:path w="6366694" h="6366694">
                  <a:moveTo>
                    <a:pt x="3183347" y="0"/>
                  </a:moveTo>
                  <a:cubicBezTo>
                    <a:pt x="1425233" y="0"/>
                    <a:pt x="0" y="1425233"/>
                    <a:pt x="0" y="3183347"/>
                  </a:cubicBezTo>
                  <a:cubicBezTo>
                    <a:pt x="0" y="4941462"/>
                    <a:pt x="1425233" y="6366694"/>
                    <a:pt x="3183347" y="6366694"/>
                  </a:cubicBezTo>
                  <a:cubicBezTo>
                    <a:pt x="4941462" y="6366694"/>
                    <a:pt x="6366694" y="4941462"/>
                    <a:pt x="6366694" y="3183347"/>
                  </a:cubicBezTo>
                  <a:cubicBezTo>
                    <a:pt x="6366694" y="1425233"/>
                    <a:pt x="4941462" y="0"/>
                    <a:pt x="3183347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611702" y="2245957"/>
            <a:ext cx="2950763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INGEGNERIA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577661" y="1020208"/>
            <a:ext cx="3230008" cy="323000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>
                <a:alpha val="4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844559" y="2255482"/>
            <a:ext cx="2696212" cy="64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95"/>
              </a:lnSpc>
              <a:spcBef>
                <a:spcPct val="0"/>
              </a:spcBef>
            </a:pPr>
            <a:r>
              <a:rPr lang="en-US" sz="3500" b="1">
                <a:solidFill>
                  <a:srgbClr val="FDFBFB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SOLUZIONE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28996" y="1028700"/>
            <a:ext cx="3230008" cy="323000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>
                <a:alpha val="4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826556"/>
            <a:ext cx="441692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FUNZIONE DELLA DIGA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5481" y="5655231"/>
            <a:ext cx="3523205" cy="347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FUNZIONE PRINCIPALE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Approvvigionamento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idrico per la Romagna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399"/>
              </a:lnSpc>
            </a:pPr>
            <a:r>
              <a:rPr lang="en-US" sz="2199" b="1" u="non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RUOLO DI REGOLAZIONE</a:t>
            </a:r>
          </a:p>
          <a:p>
            <a:pPr algn="l">
              <a:lnSpc>
                <a:spcPts val="3079"/>
              </a:lnSpc>
            </a:pPr>
            <a:r>
              <a:rPr lang="en-US" sz="2199" u="none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stabilizzazione della disponibilità d'acqua</a:t>
            </a:r>
          </a:p>
          <a:p>
            <a:pPr algn="l">
              <a:lnSpc>
                <a:spcPts val="3079"/>
              </a:lnSpc>
            </a:pPr>
            <a:endParaRPr lang="en-US" sz="2199" u="none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53810" y="2263974"/>
            <a:ext cx="2315825" cy="64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95"/>
              </a:lnSpc>
              <a:spcBef>
                <a:spcPct val="0"/>
              </a:spcBef>
            </a:pPr>
            <a:r>
              <a:rPr lang="en-US" sz="3500" b="1">
                <a:solidFill>
                  <a:srgbClr val="FDFBFB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CRITICITÀ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62586" y="-573763"/>
            <a:ext cx="11434572" cy="1143452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 rot="437999">
              <a:off x="-197070" y="-197073"/>
              <a:ext cx="6744138" cy="6744121"/>
            </a:xfrm>
            <a:custGeom>
              <a:avLst/>
              <a:gdLst/>
              <a:ahLst/>
              <a:cxnLst/>
              <a:rect l="l" t="t" r="r" b="b"/>
              <a:pathLst>
                <a:path w="6744138" h="6744121">
                  <a:moveTo>
                    <a:pt x="6521340" y="2968668"/>
                  </a:moveTo>
                  <a:cubicBezTo>
                    <a:pt x="6744138" y="4707881"/>
                    <a:pt x="5514762" y="6298508"/>
                    <a:pt x="3775499" y="6521313"/>
                  </a:cubicBezTo>
                  <a:cubicBezTo>
                    <a:pt x="2036210" y="6744121"/>
                    <a:pt x="445608" y="5514741"/>
                    <a:pt x="222810" y="3775528"/>
                  </a:cubicBezTo>
                  <a:cubicBezTo>
                    <a:pt x="0" y="2036227"/>
                    <a:pt x="1229353" y="445616"/>
                    <a:pt x="2968641" y="222808"/>
                  </a:cubicBezTo>
                  <a:cubicBezTo>
                    <a:pt x="4707930" y="0"/>
                    <a:pt x="6298530" y="1229367"/>
                    <a:pt x="6521340" y="2968668"/>
                  </a:cubicBezTo>
                  <a:close/>
                </a:path>
              </a:pathLst>
            </a:custGeom>
            <a:blipFill>
              <a:blip r:embed="rId2"/>
              <a:stretch>
                <a:fillRect l="-49083" t="-16138" r="-49083" b="-1613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9477539" y="4615567"/>
            <a:ext cx="5215273" cy="5215273"/>
          </a:xfrm>
          <a:custGeom>
            <a:avLst/>
            <a:gdLst/>
            <a:ahLst/>
            <a:cxnLst/>
            <a:rect l="l" t="t" r="r" b="b"/>
            <a:pathLst>
              <a:path w="5215273" h="5215273">
                <a:moveTo>
                  <a:pt x="0" y="0"/>
                </a:moveTo>
                <a:lnTo>
                  <a:pt x="5215273" y="0"/>
                </a:lnTo>
                <a:lnTo>
                  <a:pt x="5215273" y="5215273"/>
                </a:lnTo>
                <a:lnTo>
                  <a:pt x="0" y="5215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5400000" flipV="1">
            <a:off x="1268242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6491054"/>
                </a:moveTo>
                <a:lnTo>
                  <a:pt x="10511830" y="6491054"/>
                </a:lnTo>
                <a:lnTo>
                  <a:pt x="10511830" y="0"/>
                </a:lnTo>
                <a:lnTo>
                  <a:pt x="0" y="0"/>
                </a:lnTo>
                <a:lnTo>
                  <a:pt x="0" y="6491054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9326238" y="2507215"/>
            <a:ext cx="8810817" cy="187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9"/>
              </a:lnSpc>
            </a:pPr>
            <a:r>
              <a:rPr lang="en-US" sz="69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GRAZIE PER</a:t>
            </a:r>
          </a:p>
          <a:p>
            <a:pPr algn="l">
              <a:lnSpc>
                <a:spcPts val="7209"/>
              </a:lnSpc>
            </a:pPr>
            <a:r>
              <a:rPr lang="en-US" sz="69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L’ATTENZIONE</a:t>
            </a:r>
          </a:p>
        </p:txBody>
      </p:sp>
      <p:sp>
        <p:nvSpPr>
          <p:cNvPr id="7" name="Freeform 7"/>
          <p:cNvSpPr/>
          <p:nvPr/>
        </p:nvSpPr>
        <p:spPr>
          <a:xfrm>
            <a:off x="16025845" y="136633"/>
            <a:ext cx="1784135" cy="1784135"/>
          </a:xfrm>
          <a:custGeom>
            <a:avLst/>
            <a:gdLst/>
            <a:ahLst/>
            <a:cxnLst/>
            <a:rect l="l" t="t" r="r" b="b"/>
            <a:pathLst>
              <a:path w="1784135" h="1784135">
                <a:moveTo>
                  <a:pt x="0" y="0"/>
                </a:moveTo>
                <a:lnTo>
                  <a:pt x="1784135" y="0"/>
                </a:lnTo>
                <a:lnTo>
                  <a:pt x="1784135" y="1784134"/>
                </a:lnTo>
                <a:lnTo>
                  <a:pt x="0" y="1784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9104064" y="2402440"/>
            <a:ext cx="79873" cy="4426254"/>
            <a:chOff x="0" y="0"/>
            <a:chExt cx="21036" cy="11657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36" cy="1165762"/>
            </a:xfrm>
            <a:custGeom>
              <a:avLst/>
              <a:gdLst/>
              <a:ahLst/>
              <a:cxnLst/>
              <a:rect l="l" t="t" r="r" b="b"/>
              <a:pathLst>
                <a:path w="21036" h="1165762">
                  <a:moveTo>
                    <a:pt x="0" y="0"/>
                  </a:moveTo>
                  <a:lnTo>
                    <a:pt x="21036" y="0"/>
                  </a:lnTo>
                  <a:lnTo>
                    <a:pt x="21036" y="1165762"/>
                  </a:lnTo>
                  <a:lnTo>
                    <a:pt x="0" y="1165762"/>
                  </a:lnTo>
                  <a:close/>
                </a:path>
              </a:pathLst>
            </a:custGeom>
            <a:solidFill>
              <a:srgbClr val="276BB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036" cy="1184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159455" y="6733614"/>
            <a:ext cx="3851441" cy="979180"/>
          </a:xfrm>
          <a:custGeom>
            <a:avLst/>
            <a:gdLst/>
            <a:ahLst/>
            <a:cxnLst/>
            <a:rect l="l" t="t" r="r" b="b"/>
            <a:pathLst>
              <a:path w="3851441" h="979180">
                <a:moveTo>
                  <a:pt x="0" y="0"/>
                </a:moveTo>
                <a:lnTo>
                  <a:pt x="3851441" y="0"/>
                </a:lnTo>
                <a:lnTo>
                  <a:pt x="3851441" y="979180"/>
                </a:lnTo>
                <a:lnTo>
                  <a:pt x="0" y="979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97297" y="1028700"/>
            <a:ext cx="4296460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spc="2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 DIGA DI RIDRACOLI</a:t>
            </a:r>
          </a:p>
        </p:txBody>
      </p:sp>
      <p:sp>
        <p:nvSpPr>
          <p:cNvPr id="4" name="Freeform 4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896105" y="-112415"/>
            <a:ext cx="11391895" cy="10399415"/>
          </a:xfrm>
          <a:custGeom>
            <a:avLst/>
            <a:gdLst/>
            <a:ahLst/>
            <a:cxnLst/>
            <a:rect l="l" t="t" r="r" b="b"/>
            <a:pathLst>
              <a:path w="11391895" h="10399415">
                <a:moveTo>
                  <a:pt x="0" y="0"/>
                </a:moveTo>
                <a:lnTo>
                  <a:pt x="11391895" y="0"/>
                </a:lnTo>
                <a:lnTo>
                  <a:pt x="11391895" y="10399415"/>
                </a:lnTo>
                <a:lnTo>
                  <a:pt x="0" y="10399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724" b="-1280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7297" y="3848415"/>
            <a:ext cx="6544843" cy="330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L’invaso di Ridracoli offre significativi </a:t>
            </a:r>
            <a:r>
              <a:rPr lang="en-US" sz="24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vantaggi ambientali ed economici</a:t>
            </a:r>
          </a:p>
          <a:p>
            <a:pPr algn="l">
              <a:lnSpc>
                <a:spcPts val="2499"/>
              </a:lnSpc>
            </a:pPr>
            <a:endParaRPr lang="en-US" sz="2499" b="1">
              <a:solidFill>
                <a:srgbClr val="1E1E1E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539749" lvl="1" indent="-269875" algn="l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Riserva superficiale</a:t>
            </a:r>
          </a:p>
          <a:p>
            <a:pPr marL="539749" lvl="1" indent="-269875" algn="l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Acqua di alta qualità</a:t>
            </a:r>
          </a:p>
          <a:p>
            <a:pPr marL="539749" lvl="1" indent="-269875" algn="l">
              <a:lnSpc>
                <a:spcPts val="4499"/>
              </a:lnSpc>
              <a:buFont typeface="Arial"/>
              <a:buChar char="•"/>
            </a:pPr>
            <a:r>
              <a:rPr lang="en-US" sz="24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Produzione di energia</a:t>
            </a:r>
          </a:p>
          <a:p>
            <a:pPr algn="l">
              <a:lnSpc>
                <a:spcPts val="2499"/>
              </a:lnSpc>
            </a:pPr>
            <a:endParaRPr lang="en-US" sz="24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7595" y="7969848"/>
            <a:ext cx="5847220" cy="105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"/>
              </a:lnSpc>
            </a:pPr>
            <a:r>
              <a:rPr lang="en-US" sz="21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 FORNITURA DA RIDRACOLI HA COPERTO CIRCA IL 51% DEL FABBISOGNO TOTALE NEL 2023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21110" y="7988898"/>
            <a:ext cx="0" cy="1109572"/>
          </a:xfrm>
          <a:prstGeom prst="line">
            <a:avLst/>
          </a:prstGeom>
          <a:ln w="47625" cap="flat">
            <a:solidFill>
              <a:srgbClr val="3275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079" y="1020208"/>
            <a:ext cx="3238500" cy="3238500"/>
            <a:chOff x="0" y="0"/>
            <a:chExt cx="6366694" cy="63666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66694" cy="6366694"/>
            </a:xfrm>
            <a:custGeom>
              <a:avLst/>
              <a:gdLst/>
              <a:ahLst/>
              <a:cxnLst/>
              <a:rect l="l" t="t" r="r" b="b"/>
              <a:pathLst>
                <a:path w="6366694" h="6366694">
                  <a:moveTo>
                    <a:pt x="3183347" y="0"/>
                  </a:moveTo>
                  <a:cubicBezTo>
                    <a:pt x="1425233" y="0"/>
                    <a:pt x="0" y="1425233"/>
                    <a:pt x="0" y="3183347"/>
                  </a:cubicBezTo>
                  <a:cubicBezTo>
                    <a:pt x="0" y="4941462"/>
                    <a:pt x="1425233" y="6366694"/>
                    <a:pt x="3183347" y="6366694"/>
                  </a:cubicBezTo>
                  <a:cubicBezTo>
                    <a:pt x="4941462" y="6366694"/>
                    <a:pt x="6366694" y="4941462"/>
                    <a:pt x="6366694" y="3183347"/>
                  </a:cubicBezTo>
                  <a:cubicBezTo>
                    <a:pt x="6366694" y="1425233"/>
                    <a:pt x="4941462" y="0"/>
                    <a:pt x="3183347" y="0"/>
                  </a:cubicBezTo>
                  <a:close/>
                </a:path>
              </a:pathLst>
            </a:custGeom>
            <a:solidFill>
              <a:srgbClr val="3275C5">
                <a:alpha val="4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611702" y="2245957"/>
            <a:ext cx="2950763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>
                <a:solidFill>
                  <a:srgbClr val="FDFBFB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INGEGNERIA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577661" y="1020208"/>
            <a:ext cx="3230008" cy="323000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>
                <a:alpha val="4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844559" y="2255482"/>
            <a:ext cx="2696212" cy="64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95"/>
              </a:lnSpc>
              <a:spcBef>
                <a:spcPct val="0"/>
              </a:spcBef>
            </a:pPr>
            <a:r>
              <a:rPr lang="en-US" sz="3500" b="1">
                <a:solidFill>
                  <a:srgbClr val="FDFBFB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SOLUZIONE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28996" y="1028700"/>
            <a:ext cx="3230008" cy="323000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999149" y="4826556"/>
            <a:ext cx="428970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MINACCIA CLIMATICA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826556"/>
            <a:ext cx="441692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1">
                <a:solidFill>
                  <a:srgbClr val="1E1E1E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FUNZIONE DELLA DIGA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85909" y="5655231"/>
            <a:ext cx="4251627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IMPREVEDIBILITÀ 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Alluvioni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Periodi di siccità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Aumento delle temperature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5481" y="5655231"/>
            <a:ext cx="3523205" cy="347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1">
                <a:solidFill>
                  <a:srgbClr val="1E1E1E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FUNZIONE PRINCIPALE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E1E1E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Approvvigionamento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E1E1E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idrico per la Romagna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1E1E1E">
                  <a:alpha val="49804"/>
                </a:srgbClr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399"/>
              </a:lnSpc>
            </a:pPr>
            <a:r>
              <a:rPr lang="en-US" sz="2199" b="1" u="none">
                <a:solidFill>
                  <a:srgbClr val="1E1E1E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RUOLO DI REGOLAZIONE</a:t>
            </a:r>
          </a:p>
          <a:p>
            <a:pPr algn="l">
              <a:lnSpc>
                <a:spcPts val="3079"/>
              </a:lnSpc>
            </a:pPr>
            <a:r>
              <a:rPr lang="en-US" sz="2199" u="none">
                <a:solidFill>
                  <a:srgbClr val="1E1E1E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stabilizzazione della disponibilità d'acqua</a:t>
            </a:r>
          </a:p>
          <a:p>
            <a:pPr algn="l">
              <a:lnSpc>
                <a:spcPts val="3079"/>
              </a:lnSpc>
            </a:pPr>
            <a:endParaRPr lang="en-US" sz="2199" u="none">
              <a:solidFill>
                <a:srgbClr val="1E1E1E">
                  <a:alpha val="49804"/>
                </a:srgb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53810" y="2263974"/>
            <a:ext cx="2315825" cy="64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95"/>
              </a:lnSpc>
              <a:spcBef>
                <a:spcPct val="0"/>
              </a:spcBef>
            </a:pPr>
            <a:r>
              <a:rPr lang="en-US" sz="3500" b="1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CRITICITÀ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29043" y="3056628"/>
            <a:ext cx="4173744" cy="4173744"/>
          </a:xfrm>
          <a:custGeom>
            <a:avLst/>
            <a:gdLst/>
            <a:ahLst/>
            <a:cxnLst/>
            <a:rect l="l" t="t" r="r" b="b"/>
            <a:pathLst>
              <a:path w="4173744" h="4173744">
                <a:moveTo>
                  <a:pt x="0" y="0"/>
                </a:moveTo>
                <a:lnTo>
                  <a:pt x="4173745" y="0"/>
                </a:lnTo>
                <a:lnTo>
                  <a:pt x="4173745" y="4173744"/>
                </a:lnTo>
                <a:lnTo>
                  <a:pt x="0" y="4173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7185194" y="3312790"/>
            <a:ext cx="3661435" cy="366142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13169713" y="3056628"/>
            <a:ext cx="4173744" cy="4173744"/>
          </a:xfrm>
          <a:custGeom>
            <a:avLst/>
            <a:gdLst/>
            <a:ahLst/>
            <a:cxnLst/>
            <a:rect l="l" t="t" r="r" b="b"/>
            <a:pathLst>
              <a:path w="4173744" h="4173744">
                <a:moveTo>
                  <a:pt x="0" y="0"/>
                </a:moveTo>
                <a:lnTo>
                  <a:pt x="4173744" y="0"/>
                </a:lnTo>
                <a:lnTo>
                  <a:pt x="4173744" y="4173744"/>
                </a:lnTo>
                <a:lnTo>
                  <a:pt x="0" y="4173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13425867" y="3312790"/>
            <a:ext cx="3661435" cy="366142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949808" y="3056628"/>
            <a:ext cx="4173744" cy="4173744"/>
          </a:xfrm>
          <a:custGeom>
            <a:avLst/>
            <a:gdLst/>
            <a:ahLst/>
            <a:cxnLst/>
            <a:rect l="l" t="t" r="r" b="b"/>
            <a:pathLst>
              <a:path w="4173744" h="4173744">
                <a:moveTo>
                  <a:pt x="0" y="0"/>
                </a:moveTo>
                <a:lnTo>
                  <a:pt x="4173745" y="0"/>
                </a:lnTo>
                <a:lnTo>
                  <a:pt x="4173745" y="4173744"/>
                </a:lnTo>
                <a:lnTo>
                  <a:pt x="0" y="4173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3035025" y="3312790"/>
            <a:ext cx="1830710" cy="3661420"/>
            <a:chOff x="0" y="0"/>
            <a:chExt cx="317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0" y="0"/>
                  </a:moveTo>
                  <a:lnTo>
                    <a:pt x="0" y="6350000"/>
                  </a:lnTo>
                  <a:cubicBezTo>
                    <a:pt x="1753870" y="6350000"/>
                    <a:pt x="3175000" y="4928870"/>
                    <a:pt x="3175000" y="3175000"/>
                  </a:cubicBezTo>
                  <a:cubicBezTo>
                    <a:pt x="3175000" y="1421130"/>
                    <a:pt x="1753870" y="0"/>
                    <a:pt x="0" y="0"/>
                  </a:cubicBezTo>
                  <a:close/>
                </a:path>
              </a:pathLst>
            </a:custGeom>
            <a:blipFill>
              <a:blip r:embed="rId7"/>
              <a:stretch>
                <a:fillRect l="-249769" t="-45263" r="-8629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4315" y="3312790"/>
            <a:ext cx="1830710" cy="3661420"/>
            <a:chOff x="0" y="0"/>
            <a:chExt cx="317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blipFill>
              <a:blip r:embed="rId8"/>
              <a:stretch>
                <a:fillRect l="-146451" r="-10327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Freeform 14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6527284" y="1228725"/>
            <a:ext cx="5233425" cy="1017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 b="1" spc="-160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CRITICITÀ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967307" y="7419802"/>
            <a:ext cx="800466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-49">
                <a:solidFill>
                  <a:srgbClr val="22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PIOGGE </a:t>
            </a:r>
          </a:p>
          <a:p>
            <a:pPr algn="ctr">
              <a:lnSpc>
                <a:spcPts val="3499"/>
              </a:lnSpc>
            </a:pPr>
            <a:r>
              <a:rPr lang="en-US" sz="2499" b="1" spc="-49">
                <a:solidFill>
                  <a:srgbClr val="22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INCOSTANTI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41664" y="7362652"/>
            <a:ext cx="800466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-49">
                <a:solidFill>
                  <a:srgbClr val="22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TEMPERATURE</a:t>
            </a:r>
          </a:p>
          <a:p>
            <a:pPr algn="ctr">
              <a:lnSpc>
                <a:spcPts val="3499"/>
              </a:lnSpc>
            </a:pPr>
            <a:r>
              <a:rPr lang="en-US" sz="2499" b="1" spc="-49">
                <a:solidFill>
                  <a:srgbClr val="22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 AUMENTO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50636" y="7362652"/>
            <a:ext cx="800466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-49" dirty="0">
                <a:solidFill>
                  <a:srgbClr val="22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SICUREZZA E </a:t>
            </a:r>
          </a:p>
          <a:p>
            <a:pPr algn="ctr">
              <a:lnSpc>
                <a:spcPts val="3499"/>
              </a:lnSpc>
            </a:pPr>
            <a:r>
              <a:rPr lang="en-US" sz="2499" b="1" spc="-49" dirty="0">
                <a:solidFill>
                  <a:srgbClr val="22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CONTINUITÀ DEL </a:t>
            </a:r>
          </a:p>
          <a:p>
            <a:pPr algn="ctr">
              <a:lnSpc>
                <a:spcPts val="3499"/>
              </a:lnSpc>
            </a:pPr>
            <a:r>
              <a:rPr lang="en-US" sz="2499" b="1" spc="-49" dirty="0">
                <a:solidFill>
                  <a:srgbClr val="22212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SERVIZIO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36214"/>
            <a:ext cx="4127469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spc="22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CRITICITÀ</a:t>
            </a:r>
          </a:p>
        </p:txBody>
      </p:sp>
      <p:sp>
        <p:nvSpPr>
          <p:cNvPr id="4" name="Freeform 4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604641" y="1774414"/>
            <a:ext cx="8225154" cy="8308236"/>
          </a:xfrm>
          <a:custGeom>
            <a:avLst/>
            <a:gdLst/>
            <a:ahLst/>
            <a:cxnLst/>
            <a:rect l="l" t="t" r="r" b="b"/>
            <a:pathLst>
              <a:path w="8225154" h="8308236">
                <a:moveTo>
                  <a:pt x="0" y="0"/>
                </a:moveTo>
                <a:lnTo>
                  <a:pt x="8225153" y="0"/>
                </a:lnTo>
                <a:lnTo>
                  <a:pt x="8225153" y="8308236"/>
                </a:lnTo>
                <a:lnTo>
                  <a:pt x="0" y="8308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28700" y="3108180"/>
            <a:ext cx="4598284" cy="5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450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Concentrazione degli apporti idrici in un unico periodo</a:t>
            </a:r>
          </a:p>
          <a:p>
            <a:pPr algn="ctr">
              <a:lnSpc>
                <a:spcPts val="3675"/>
              </a:lnSpc>
            </a:pPr>
            <a:endParaRPr lang="en-US" sz="2450" b="1">
              <a:solidFill>
                <a:srgbClr val="1E1E1E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3675"/>
              </a:lnSpc>
            </a:pPr>
            <a:endParaRPr lang="en-US" sz="2450" b="1">
              <a:solidFill>
                <a:srgbClr val="1E1E1E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245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Necessità di un modello più flessibile per riuscire a gestire eventi imprevisti</a:t>
            </a:r>
          </a:p>
          <a:p>
            <a:pPr algn="ctr">
              <a:lnSpc>
                <a:spcPts val="3675"/>
              </a:lnSpc>
              <a:spcBef>
                <a:spcPct val="0"/>
              </a:spcBef>
            </a:pPr>
            <a:endParaRPr lang="en-US" sz="2450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675"/>
              </a:lnSpc>
              <a:spcBef>
                <a:spcPct val="0"/>
              </a:spcBef>
            </a:pPr>
            <a:endParaRPr lang="en-US" sz="2450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245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Minimizzare i periodi di sfioro,</a:t>
            </a:r>
          </a:p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245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pur garantendo la fornitura di acqua necessaria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088457" y="4419070"/>
            <a:ext cx="478771" cy="47877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06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088457" y="6643286"/>
            <a:ext cx="478771" cy="47877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079" y="1020208"/>
            <a:ext cx="3238500" cy="3238500"/>
            <a:chOff x="0" y="0"/>
            <a:chExt cx="6366694" cy="63666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66694" cy="6366694"/>
            </a:xfrm>
            <a:custGeom>
              <a:avLst/>
              <a:gdLst/>
              <a:ahLst/>
              <a:cxnLst/>
              <a:rect l="l" t="t" r="r" b="b"/>
              <a:pathLst>
                <a:path w="6366694" h="6366694">
                  <a:moveTo>
                    <a:pt x="3183347" y="0"/>
                  </a:moveTo>
                  <a:cubicBezTo>
                    <a:pt x="1425233" y="0"/>
                    <a:pt x="0" y="1425233"/>
                    <a:pt x="0" y="3183347"/>
                  </a:cubicBezTo>
                  <a:cubicBezTo>
                    <a:pt x="0" y="4941462"/>
                    <a:pt x="1425233" y="6366694"/>
                    <a:pt x="3183347" y="6366694"/>
                  </a:cubicBezTo>
                  <a:cubicBezTo>
                    <a:pt x="4941462" y="6366694"/>
                    <a:pt x="6366694" y="4941462"/>
                    <a:pt x="6366694" y="3183347"/>
                  </a:cubicBezTo>
                  <a:cubicBezTo>
                    <a:pt x="6366694" y="1425233"/>
                    <a:pt x="4941462" y="0"/>
                    <a:pt x="3183347" y="0"/>
                  </a:cubicBezTo>
                  <a:close/>
                </a:path>
              </a:pathLst>
            </a:custGeom>
            <a:solidFill>
              <a:srgbClr val="3275C5">
                <a:alpha val="4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611702" y="2245957"/>
            <a:ext cx="2950763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>
                <a:solidFill>
                  <a:srgbClr val="FDFBFB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INGEGNERIA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577661" y="1020208"/>
            <a:ext cx="3230008" cy="323000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528996" y="1028700"/>
            <a:ext cx="3230008" cy="323000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>
                <a:alpha val="49804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209544" y="4826556"/>
            <a:ext cx="396624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MACHINE LEARNING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826556"/>
            <a:ext cx="441692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1">
                <a:solidFill>
                  <a:srgbClr val="1E1E1E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FUNZIONE DELLA DIGA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35304" y="5664756"/>
            <a:ext cx="2514723" cy="324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DINAMICO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Implementazione giornaliera dei dati </a:t>
            </a:r>
          </a:p>
          <a:p>
            <a:pPr algn="l">
              <a:lnSpc>
                <a:spcPts val="4399"/>
              </a:lnSpc>
            </a:pPr>
            <a:endParaRPr lang="en-US" sz="21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399"/>
              </a:lnSpc>
            </a:pP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INTELLIGENTE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Apprendimento automatizzato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5481" y="5655231"/>
            <a:ext cx="3523205" cy="347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1">
                <a:solidFill>
                  <a:srgbClr val="1E1E1E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FUNZIONE PRINCIPALE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E1E1E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Approvvigionamento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E1E1E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idrico per la Romagna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1E1E1E">
                  <a:alpha val="49804"/>
                </a:srgbClr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399"/>
              </a:lnSpc>
            </a:pPr>
            <a:r>
              <a:rPr lang="en-US" sz="2199" b="1" u="none">
                <a:solidFill>
                  <a:srgbClr val="1E1E1E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RUOLO DI REGOLAZIONE</a:t>
            </a:r>
          </a:p>
          <a:p>
            <a:pPr algn="l">
              <a:lnSpc>
                <a:spcPts val="3079"/>
              </a:lnSpc>
            </a:pPr>
            <a:r>
              <a:rPr lang="en-US" sz="2199" u="none">
                <a:solidFill>
                  <a:srgbClr val="1E1E1E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stabilizzazione della disponibilità d'acqua</a:t>
            </a:r>
          </a:p>
          <a:p>
            <a:pPr algn="l">
              <a:lnSpc>
                <a:spcPts val="3079"/>
              </a:lnSpc>
            </a:pPr>
            <a:endParaRPr lang="en-US" sz="2199" u="none">
              <a:solidFill>
                <a:srgbClr val="1E1E1E">
                  <a:alpha val="49804"/>
                </a:srgbClr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953810" y="2263974"/>
            <a:ext cx="2315825" cy="64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95"/>
              </a:lnSpc>
              <a:spcBef>
                <a:spcPct val="0"/>
              </a:spcBef>
            </a:pPr>
            <a:r>
              <a:rPr lang="en-US" sz="3500" b="1">
                <a:solidFill>
                  <a:srgbClr val="FDFBFB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CRITICITÀ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44559" y="2255482"/>
            <a:ext cx="2696212" cy="64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95"/>
              </a:lnSpc>
              <a:spcBef>
                <a:spcPct val="0"/>
              </a:spcBef>
            </a:pPr>
            <a:r>
              <a:rPr lang="en-US" sz="3500" b="1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SOLUZIONE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99149" y="4826556"/>
            <a:ext cx="428970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1E1E1E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MINACCIA CLIMATICA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85909" y="5655231"/>
            <a:ext cx="4251627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1">
                <a:solidFill>
                  <a:srgbClr val="1E1E1E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IMPREVEDIBILITÀ 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E1E1E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Alluvioni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E1E1E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Periodi di siccità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E1E1E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Aumento delle temperature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16074" y="2163514"/>
            <a:ext cx="10446413" cy="3231000"/>
            <a:chOff x="0" y="0"/>
            <a:chExt cx="13928551" cy="4308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b="49708"/>
            <a:stretch>
              <a:fillRect/>
            </a:stretch>
          </p:blipFill>
          <p:spPr>
            <a:xfrm>
              <a:off x="0" y="0"/>
              <a:ext cx="13928551" cy="4308000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17306" y="5391528"/>
            <a:ext cx="6082881" cy="290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Target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Volumi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ottimizzati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e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Volumi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minimi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mensili</a:t>
            </a:r>
            <a:r>
              <a:rPr lang="en-US" sz="2000" i="1" dirty="0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016074" y="5800011"/>
            <a:ext cx="10446413" cy="3231000"/>
            <a:chOff x="0" y="0"/>
            <a:chExt cx="13928551" cy="4308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t="48898" b="810"/>
            <a:stretch>
              <a:fillRect/>
            </a:stretch>
          </p:blipFill>
          <p:spPr>
            <a:xfrm>
              <a:off x="0" y="0"/>
              <a:ext cx="13928551" cy="4308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1537788" y="4332332"/>
            <a:ext cx="4323603" cy="324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Creazione di</a:t>
            </a: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volumi target</a:t>
            </a: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mensili </a:t>
            </a:r>
          </a:p>
          <a:p>
            <a:pPr algn="l">
              <a:lnSpc>
                <a:spcPts val="3299"/>
              </a:lnSpc>
            </a:pPr>
            <a:endParaRPr lang="en-US" sz="2199" b="1">
              <a:solidFill>
                <a:srgbClr val="1E1E1E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299"/>
              </a:lnSpc>
            </a:pPr>
            <a:endParaRPr lang="en-US" sz="2199" b="1">
              <a:solidFill>
                <a:srgbClr val="1E1E1E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299"/>
              </a:lnSpc>
            </a:pPr>
            <a:endParaRPr lang="en-US" sz="2199" b="1">
              <a:solidFill>
                <a:srgbClr val="1E1E1E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299"/>
              </a:lnSpc>
            </a:pPr>
            <a:endParaRPr lang="en-US" sz="2199" b="1">
              <a:solidFill>
                <a:srgbClr val="1E1E1E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299"/>
              </a:lnSpc>
              <a:spcBef>
                <a:spcPct val="0"/>
              </a:spcBef>
            </a:pPr>
            <a:r>
              <a:rPr lang="en-US" sz="21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Programmazione del prelievo ottimale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30983" y="6840244"/>
            <a:ext cx="354405" cy="354405"/>
          </a:xfrm>
          <a:custGeom>
            <a:avLst/>
            <a:gdLst/>
            <a:ahLst/>
            <a:cxnLst/>
            <a:rect l="l" t="t" r="r" b="b"/>
            <a:pathLst>
              <a:path w="354405" h="354405">
                <a:moveTo>
                  <a:pt x="0" y="0"/>
                </a:moveTo>
                <a:lnTo>
                  <a:pt x="354405" y="0"/>
                </a:lnTo>
                <a:lnTo>
                  <a:pt x="354405" y="354405"/>
                </a:lnTo>
                <a:lnTo>
                  <a:pt x="0" y="354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028700" y="4389482"/>
            <a:ext cx="354405" cy="354405"/>
          </a:xfrm>
          <a:custGeom>
            <a:avLst/>
            <a:gdLst/>
            <a:ahLst/>
            <a:cxnLst/>
            <a:rect l="l" t="t" r="r" b="b"/>
            <a:pathLst>
              <a:path w="354405" h="354405">
                <a:moveTo>
                  <a:pt x="0" y="0"/>
                </a:moveTo>
                <a:lnTo>
                  <a:pt x="354405" y="0"/>
                </a:lnTo>
                <a:lnTo>
                  <a:pt x="354405" y="354405"/>
                </a:lnTo>
                <a:lnTo>
                  <a:pt x="0" y="354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1028700" y="1075654"/>
            <a:ext cx="5629623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spc="22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 ALGORITMI DI MACHINE LEARNING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16491" y="9040536"/>
            <a:ext cx="4684514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Prelievo Teorico vs Prelievo Applicato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56641">
            <a:off x="13818680" y="-1033047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70" y="0"/>
                </a:lnTo>
                <a:lnTo>
                  <a:pt x="12716270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5400000">
            <a:off x="-5255915" y="1897973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30" y="0"/>
                </a:lnTo>
                <a:lnTo>
                  <a:pt x="10511830" y="6491054"/>
                </a:lnTo>
                <a:lnTo>
                  <a:pt x="0" y="649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5972175"/>
            <a:ext cx="336492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VOLUMI MINIMI MENSILI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193534"/>
            <a:ext cx="336492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Prelievo sicuro per 3 mesi senza piogge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56735" y="5972175"/>
            <a:ext cx="33649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VOLUMI LIMITE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51761" y="7193534"/>
            <a:ext cx="317487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Volumi minimi mensili</a:t>
            </a:r>
          </a:p>
          <a:p>
            <a:pPr algn="ctr">
              <a:lnSpc>
                <a:spcPts val="3079"/>
              </a:lnSpc>
            </a:pPr>
            <a:r>
              <a:rPr lang="en-US" sz="2199" u="none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Volume potabilizzabile</a:t>
            </a:r>
          </a:p>
          <a:p>
            <a:pPr algn="ctr">
              <a:lnSpc>
                <a:spcPts val="3079"/>
              </a:lnSpc>
            </a:pPr>
            <a:r>
              <a:rPr lang="en-US" sz="2199" u="none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Volume di sfioro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07218" y="5962650"/>
            <a:ext cx="3463523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STIME DI APPORTO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94375" y="5927090"/>
            <a:ext cx="336492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PRELIEVO MEDIO IDEALE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94375" y="7193534"/>
            <a:ext cx="336492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Quantità massima sostenibile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56518" y="7193534"/>
            <a:ext cx="356212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Previsioni medie mensili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449907" y="9448907"/>
            <a:ext cx="838093" cy="838093"/>
            <a:chOff x="0" y="0"/>
            <a:chExt cx="270933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23330" y="9710407"/>
            <a:ext cx="691248" cy="37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851" b="1">
                <a:solidFill>
                  <a:srgbClr val="FFFBF7"/>
                </a:solidFill>
                <a:latin typeface="Muli Bold"/>
                <a:ea typeface="Muli Bold"/>
                <a:cs typeface="Muli Bold"/>
                <a:sym typeface="Muli Bold"/>
              </a:rPr>
              <a:t>09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597291" y="4763013"/>
            <a:ext cx="12769567" cy="0"/>
          </a:xfrm>
          <a:prstGeom prst="line">
            <a:avLst/>
          </a:prstGeom>
          <a:ln w="19050" cap="rnd">
            <a:solidFill>
              <a:srgbClr val="3275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7" name="Group 17"/>
          <p:cNvGrpSpPr/>
          <p:nvPr/>
        </p:nvGrpSpPr>
        <p:grpSpPr>
          <a:xfrm>
            <a:off x="2597291" y="4601088"/>
            <a:ext cx="323850" cy="323850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627817" y="4601088"/>
            <a:ext cx="323850" cy="32385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31904" y="4601088"/>
            <a:ext cx="323850" cy="32385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275C5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366859" y="4601088"/>
            <a:ext cx="323850" cy="32385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6BB6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5" name="Freeform 25"/>
          <p:cNvSpPr/>
          <p:nvPr/>
        </p:nvSpPr>
        <p:spPr>
          <a:xfrm rot="4556641">
            <a:off x="9863264" y="-772850"/>
            <a:ext cx="12716270" cy="6635581"/>
          </a:xfrm>
          <a:custGeom>
            <a:avLst/>
            <a:gdLst/>
            <a:ahLst/>
            <a:cxnLst/>
            <a:rect l="l" t="t" r="r" b="b"/>
            <a:pathLst>
              <a:path w="12716270" h="6635581">
                <a:moveTo>
                  <a:pt x="0" y="0"/>
                </a:moveTo>
                <a:lnTo>
                  <a:pt x="12716269" y="0"/>
                </a:lnTo>
                <a:lnTo>
                  <a:pt x="12716269" y="6635581"/>
                </a:lnTo>
                <a:lnTo>
                  <a:pt x="0" y="663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6" name="Freeform 26"/>
          <p:cNvSpPr/>
          <p:nvPr/>
        </p:nvSpPr>
        <p:spPr>
          <a:xfrm rot="5400000">
            <a:off x="-8396667" y="2010387"/>
            <a:ext cx="10511830" cy="6491055"/>
          </a:xfrm>
          <a:custGeom>
            <a:avLst/>
            <a:gdLst/>
            <a:ahLst/>
            <a:cxnLst/>
            <a:rect l="l" t="t" r="r" b="b"/>
            <a:pathLst>
              <a:path w="10511830" h="6491055">
                <a:moveTo>
                  <a:pt x="0" y="0"/>
                </a:moveTo>
                <a:lnTo>
                  <a:pt x="10511829" y="0"/>
                </a:lnTo>
                <a:lnTo>
                  <a:pt x="10511829" y="6491055"/>
                </a:lnTo>
                <a:lnTo>
                  <a:pt x="0" y="6491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TextBox 27"/>
          <p:cNvSpPr txBox="1"/>
          <p:nvPr/>
        </p:nvSpPr>
        <p:spPr>
          <a:xfrm>
            <a:off x="1028700" y="1028700"/>
            <a:ext cx="1567211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 spc="27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ALGORITMO 1</a:t>
            </a:r>
          </a:p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b="1" spc="27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TARGET MENSILI OTTIMALI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596</Words>
  <Application>Microsoft Office PowerPoint</Application>
  <PresentationFormat>Custom</PresentationFormat>
  <Paragraphs>182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Muli Bold</vt:lpstr>
      <vt:lpstr>Open Sauce</vt:lpstr>
      <vt:lpstr>Arial</vt:lpstr>
      <vt:lpstr>Open Sauce Bold</vt:lpstr>
      <vt:lpstr>Open Sauce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IFAB - Diga di Ridracoli</dc:title>
  <cp:lastModifiedBy>Jacopo Cesari - jacopo.cesari@studio.unibo.it</cp:lastModifiedBy>
  <cp:revision>3</cp:revision>
  <dcterms:created xsi:type="dcterms:W3CDTF">2006-08-16T00:00:00Z</dcterms:created>
  <dcterms:modified xsi:type="dcterms:W3CDTF">2025-05-08T07:42:47Z</dcterms:modified>
  <dc:identifier>DAGmUbhY3Fg</dc:identifier>
</cp:coreProperties>
</file>